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notesMasterIdLst>
    <p:notesMasterId r:id="rId21"/>
  </p:notesMasterIdLst>
  <p:sldIdLst>
    <p:sldId id="256" r:id="rId2"/>
    <p:sldId id="268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57" r:id="rId12"/>
    <p:sldId id="266" r:id="rId13"/>
    <p:sldId id="267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84345"/>
  </p:normalViewPr>
  <p:slideViewPr>
    <p:cSldViewPr snapToGrid="0" snapToObjects="1">
      <p:cViewPr varScale="1">
        <p:scale>
          <a:sx n="96" d="100"/>
          <a:sy n="96" d="100"/>
        </p:scale>
        <p:origin x="20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672E0-4C26-F741-BF08-5287BF0BCEC2}" type="datetimeFigureOut">
              <a:rPr lang="en-US" smtClean="0"/>
              <a:t>8/30/18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19B024-A755-2947-9A3A-3BBC6EEF97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860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795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Want to add plant-only methods in the future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704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07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376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20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99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Your first intuition would probably to have a log class as and when needed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335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Abstract classes allow interface implementations to be deferred to children</a:t>
            </a:r>
          </a:p>
          <a:p>
            <a:r>
              <a:rPr lang="en-US" dirty="0"/>
              <a:t>Interfaces force classes to implement certain functionality</a:t>
            </a:r>
          </a:p>
          <a:p>
            <a:r>
              <a:rPr lang="en-US" dirty="0"/>
              <a:t>Interfaces allow other classes to be sure that a class implements something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9B024-A755-2947-9A3A-3BBC6EEF978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204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568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279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151577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4742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8238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53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33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853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385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21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113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113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0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28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7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55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17AF0-F84B-9A41-8587-A0E6CAF893F5}" type="datetimeFigureOut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0F7A420F-9946-724E-98DA-2A75FCF13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576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9.tif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Relationship Id="rId9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C2CF-626C-BA4E-98BF-0C67A14FE3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Tutorial 1 Extra Notes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2C21A-5566-954C-B2DD-9DA37221FB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OOP</a:t>
            </a:r>
          </a:p>
        </p:txBody>
      </p:sp>
    </p:spTree>
    <p:extLst>
      <p:ext uri="{BB962C8B-B14F-4D97-AF65-F5344CB8AC3E}">
        <p14:creationId xmlns:p14="http://schemas.microsoft.com/office/powerpoint/2010/main" val="954090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AC4BA-21EE-D841-8FAB-7B0849025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more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AA48C-3EA7-2C40-AFC0-C3DE70490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okay to have classes that have no difference from their parents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                              vs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Plan ahead, do work now to </a:t>
            </a:r>
            <a:br>
              <a:rPr lang="en-US" dirty="0"/>
            </a:br>
            <a:r>
              <a:rPr lang="en-US" dirty="0"/>
              <a:t>avoid more work later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538F13-DBAB-5648-A745-857378148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820229"/>
            <a:ext cx="3429000" cy="1562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84E36D-F952-064C-9569-BF50B55E6E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5926" y="2532821"/>
            <a:ext cx="3378200" cy="2667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C9652A-B956-EE4C-98F7-09D6AF650F64}"/>
              </a:ext>
            </a:extLst>
          </p:cNvPr>
          <p:cNvSpPr/>
          <p:nvPr/>
        </p:nvSpPr>
        <p:spPr>
          <a:xfrm>
            <a:off x="3559721" y="4100975"/>
            <a:ext cx="11352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✔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180F8F-243D-344C-8B60-002789A5C292}"/>
              </a:ext>
            </a:extLst>
          </p:cNvPr>
          <p:cNvSpPr/>
          <p:nvPr/>
        </p:nvSpPr>
        <p:spPr>
          <a:xfrm>
            <a:off x="7944126" y="3404656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╳</a:t>
            </a:r>
          </a:p>
        </p:txBody>
      </p:sp>
    </p:spTree>
    <p:extLst>
      <p:ext uri="{BB962C8B-B14F-4D97-AF65-F5344CB8AC3E}">
        <p14:creationId xmlns:p14="http://schemas.microsoft.com/office/powerpoint/2010/main" val="112319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F80F-2D39-D241-BF5D-343A9D00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807C3A-6681-7C4A-8ABA-13A63AFE11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80" t="3224" r="41211" b="45889"/>
          <a:stretch/>
        </p:blipFill>
        <p:spPr>
          <a:xfrm>
            <a:off x="384313" y="4395304"/>
            <a:ext cx="1656521" cy="2204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5E3BEA-6BC1-464D-A50D-168EB74696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154" t="34327" r="32871" b="5814"/>
          <a:stretch/>
        </p:blipFill>
        <p:spPr>
          <a:xfrm>
            <a:off x="2266121" y="4395304"/>
            <a:ext cx="1980871" cy="22042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B1ED74-0C37-034C-91C6-FC5B4F8BB3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252" r="27174"/>
          <a:stretch/>
        </p:blipFill>
        <p:spPr>
          <a:xfrm>
            <a:off x="4472279" y="4395304"/>
            <a:ext cx="1785943" cy="220427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A6B492A-F223-E84D-ACD1-7BA8DC12EA92}"/>
              </a:ext>
            </a:extLst>
          </p:cNvPr>
          <p:cNvSpPr/>
          <p:nvPr/>
        </p:nvSpPr>
        <p:spPr>
          <a:xfrm>
            <a:off x="2501181" y="3326296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Animal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922EA30-F01D-4C43-976B-ABAE771F2C1D}"/>
              </a:ext>
            </a:extLst>
          </p:cNvPr>
          <p:cNvSpPr/>
          <p:nvPr/>
        </p:nvSpPr>
        <p:spPr>
          <a:xfrm>
            <a:off x="7888190" y="3326295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83ECE-210F-AF41-9896-9BDE66EB9B66}"/>
              </a:ext>
            </a:extLst>
          </p:cNvPr>
          <p:cNvSpPr/>
          <p:nvPr/>
        </p:nvSpPr>
        <p:spPr>
          <a:xfrm>
            <a:off x="4975668" y="2356678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Life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FFF0E6-F833-8C41-BE7D-E2ED98FAD0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2658" y="4395304"/>
            <a:ext cx="1968942" cy="1540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97567A-1E07-0045-B75D-39CB04F7F8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6001" y="4395305"/>
            <a:ext cx="2053533" cy="154015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6166A3-9E63-A24B-AB87-95A474134EDD}"/>
              </a:ext>
            </a:extLst>
          </p:cNvPr>
          <p:cNvCxnSpPr>
            <a:stCxn id="10" idx="0"/>
            <a:endCxn id="8" idx="2"/>
          </p:cNvCxnSpPr>
          <p:nvPr/>
        </p:nvCxnSpPr>
        <p:spPr>
          <a:xfrm flipV="1">
            <a:off x="7517129" y="3869634"/>
            <a:ext cx="1126436" cy="525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DD73860-6723-D641-8889-615A9CDBCB53}"/>
              </a:ext>
            </a:extLst>
          </p:cNvPr>
          <p:cNvCxnSpPr>
            <a:stCxn id="11" idx="0"/>
            <a:endCxn id="8" idx="2"/>
          </p:cNvCxnSpPr>
          <p:nvPr/>
        </p:nvCxnSpPr>
        <p:spPr>
          <a:xfrm flipH="1" flipV="1">
            <a:off x="8643565" y="3869634"/>
            <a:ext cx="1219203" cy="525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CCDCF50-D1F4-7C42-817D-F198E85E3903}"/>
              </a:ext>
            </a:extLst>
          </p:cNvPr>
          <p:cNvCxnSpPr>
            <a:stCxn id="5" idx="0"/>
            <a:endCxn id="7" idx="2"/>
          </p:cNvCxnSpPr>
          <p:nvPr/>
        </p:nvCxnSpPr>
        <p:spPr>
          <a:xfrm flipH="1" flipV="1">
            <a:off x="3256556" y="3869635"/>
            <a:ext cx="1" cy="525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91A9DE5-4A63-6248-9A8A-E9E9F4247EF8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flipH="1" flipV="1">
            <a:off x="3256556" y="3869635"/>
            <a:ext cx="2108695" cy="525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D49EFE3-5D1F-8740-8AED-F2F76E1680C0}"/>
              </a:ext>
            </a:extLst>
          </p:cNvPr>
          <p:cNvCxnSpPr>
            <a:stCxn id="4" idx="0"/>
            <a:endCxn id="7" idx="2"/>
          </p:cNvCxnSpPr>
          <p:nvPr/>
        </p:nvCxnSpPr>
        <p:spPr>
          <a:xfrm flipV="1">
            <a:off x="1212574" y="3869635"/>
            <a:ext cx="2043982" cy="525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6957CC0-EDB4-C041-8DE3-CA85646EE9AC}"/>
              </a:ext>
            </a:extLst>
          </p:cNvPr>
          <p:cNvCxnSpPr>
            <a:stCxn id="7" idx="0"/>
            <a:endCxn id="9" idx="2"/>
          </p:cNvCxnSpPr>
          <p:nvPr/>
        </p:nvCxnSpPr>
        <p:spPr>
          <a:xfrm flipV="1">
            <a:off x="3256556" y="2900017"/>
            <a:ext cx="2474487" cy="4262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02A8AB-E3AF-B845-B8F1-2CB0112B0C57}"/>
              </a:ext>
            </a:extLst>
          </p:cNvPr>
          <p:cNvCxnSpPr>
            <a:stCxn id="8" idx="0"/>
            <a:endCxn id="9" idx="2"/>
          </p:cNvCxnSpPr>
          <p:nvPr/>
        </p:nvCxnSpPr>
        <p:spPr>
          <a:xfrm flipH="1" flipV="1">
            <a:off x="5731043" y="2900017"/>
            <a:ext cx="2912522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4300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FA1AF-69B7-A340-9D52-E1C02B791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C351D-34E5-E946-BFC8-892CBCEF3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 to simulate immortal life (i.e. God, i.e.                                 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to model?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3C3A49-6CB7-5E4E-985F-C6CE1788D6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860" b="25939"/>
          <a:stretch/>
        </p:blipFill>
        <p:spPr>
          <a:xfrm>
            <a:off x="5825987" y="910259"/>
            <a:ext cx="2165074" cy="29063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04CFDE5-BF76-DC43-8B03-ABCAAA59F030}"/>
              </a:ext>
            </a:extLst>
          </p:cNvPr>
          <p:cNvSpPr/>
          <p:nvPr/>
        </p:nvSpPr>
        <p:spPr>
          <a:xfrm>
            <a:off x="5182634" y="3816626"/>
            <a:ext cx="34517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www.reddit.com</a:t>
            </a:r>
            <a:r>
              <a:rPr lang="en-US" sz="1400" dirty="0"/>
              <a:t>/r/</a:t>
            </a:r>
            <a:r>
              <a:rPr lang="en-US" sz="1400" dirty="0" err="1"/>
              <a:t>onetruegod</a:t>
            </a:r>
            <a:r>
              <a:rPr lang="en-US" sz="14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51930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F80F-2D39-D241-BF5D-343A9D00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83ECE-210F-AF41-9896-9BDE66EB9B66}"/>
              </a:ext>
            </a:extLst>
          </p:cNvPr>
          <p:cNvSpPr/>
          <p:nvPr/>
        </p:nvSpPr>
        <p:spPr>
          <a:xfrm>
            <a:off x="4975668" y="2356678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Life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A96058C-C420-DA49-9795-7A3CAD6DD879}"/>
              </a:ext>
            </a:extLst>
          </p:cNvPr>
          <p:cNvGrpSpPr/>
          <p:nvPr/>
        </p:nvGrpSpPr>
        <p:grpSpPr>
          <a:xfrm>
            <a:off x="384314" y="3326295"/>
            <a:ext cx="7023652" cy="1537253"/>
            <a:chOff x="384313" y="3326295"/>
            <a:chExt cx="10505221" cy="327328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8807C3A-6681-7C4A-8ABA-13A63AFE11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80" t="3224" r="41211" b="45889"/>
            <a:stretch/>
          </p:blipFill>
          <p:spPr>
            <a:xfrm>
              <a:off x="384313" y="4395304"/>
              <a:ext cx="1656521" cy="220427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5E3BEA-6BC1-464D-A50D-168EB7469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154" t="34327" r="32871" b="5814"/>
            <a:stretch/>
          </p:blipFill>
          <p:spPr>
            <a:xfrm>
              <a:off x="2266121" y="4395304"/>
              <a:ext cx="1980871" cy="220427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CB1ED74-0C37-034C-91C6-FC5B4F8BB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252" r="27174"/>
            <a:stretch/>
          </p:blipFill>
          <p:spPr>
            <a:xfrm>
              <a:off x="4472279" y="4395304"/>
              <a:ext cx="1785943" cy="220427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6B492A-F223-E84D-ACD1-7BA8DC12EA92}"/>
                </a:ext>
              </a:extLst>
            </p:cNvPr>
            <p:cNvSpPr/>
            <p:nvPr/>
          </p:nvSpPr>
          <p:spPr>
            <a:xfrm>
              <a:off x="2501181" y="3326296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922EA30-F01D-4C43-976B-ABAE771F2C1D}"/>
                </a:ext>
              </a:extLst>
            </p:cNvPr>
            <p:cNvSpPr/>
            <p:nvPr/>
          </p:nvSpPr>
          <p:spPr>
            <a:xfrm>
              <a:off x="7888190" y="3326295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Plant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6FFF0E6-F833-8C41-BE7D-E2ED98FAD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32658" y="4395304"/>
              <a:ext cx="1968942" cy="154015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297567A-1E07-0045-B75D-39CB04F7F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36001" y="4395305"/>
              <a:ext cx="2053533" cy="1540150"/>
            </a:xfrm>
            <a:prstGeom prst="rect">
              <a:avLst/>
            </a:prstGeom>
          </p:spPr>
        </p:pic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46166A3-9E63-A24B-AB87-95A474134EDD}"/>
                </a:ext>
              </a:extLst>
            </p:cNvPr>
            <p:cNvCxnSpPr>
              <a:stCxn id="10" idx="0"/>
              <a:endCxn id="8" idx="2"/>
            </p:cNvCxnSpPr>
            <p:nvPr/>
          </p:nvCxnSpPr>
          <p:spPr>
            <a:xfrm flipV="1">
              <a:off x="7517129" y="3869634"/>
              <a:ext cx="1126436" cy="5256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DD73860-6723-D641-8889-615A9CDBCB53}"/>
                </a:ext>
              </a:extLst>
            </p:cNvPr>
            <p:cNvCxnSpPr>
              <a:stCxn id="11" idx="0"/>
              <a:endCxn id="8" idx="2"/>
            </p:cNvCxnSpPr>
            <p:nvPr/>
          </p:nvCxnSpPr>
          <p:spPr>
            <a:xfrm flipH="1" flipV="1">
              <a:off x="8643565" y="3869634"/>
              <a:ext cx="1219203" cy="5256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CCDCF50-D1F4-7C42-817D-F198E85E3903}"/>
                </a:ext>
              </a:extLst>
            </p:cNvPr>
            <p:cNvCxnSpPr>
              <a:stCxn id="5" idx="0"/>
              <a:endCxn id="7" idx="2"/>
            </p:cNvCxnSpPr>
            <p:nvPr/>
          </p:nvCxnSpPr>
          <p:spPr>
            <a:xfrm flipH="1" flipV="1">
              <a:off x="3256556" y="3869635"/>
              <a:ext cx="1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91A9DE5-4A63-6248-9A8A-E9E9F4247EF8}"/>
                </a:ext>
              </a:extLst>
            </p:cNvPr>
            <p:cNvCxnSpPr>
              <a:cxnSpLocks/>
              <a:stCxn id="6" idx="0"/>
              <a:endCxn id="7" idx="2"/>
            </p:cNvCxnSpPr>
            <p:nvPr/>
          </p:nvCxnSpPr>
          <p:spPr>
            <a:xfrm flipH="1" flipV="1">
              <a:off x="3256556" y="3869635"/>
              <a:ext cx="2108695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49EFE3-5D1F-8740-8AED-F2F76E1680C0}"/>
                </a:ext>
              </a:extLst>
            </p:cNvPr>
            <p:cNvCxnSpPr>
              <a:stCxn id="4" idx="0"/>
              <a:endCxn id="7" idx="2"/>
            </p:cNvCxnSpPr>
            <p:nvPr/>
          </p:nvCxnSpPr>
          <p:spPr>
            <a:xfrm flipV="1">
              <a:off x="1212574" y="3869635"/>
              <a:ext cx="2043982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6957CC0-EDB4-C041-8DE3-CA85646EE9A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V="1">
            <a:off x="2304658" y="2900017"/>
            <a:ext cx="3426385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02A8AB-E3AF-B845-B8F1-2CB0112B0C57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5731043" y="2900017"/>
            <a:ext cx="175298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324E65BC-3C38-644D-BA23-F4129E0B5CA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6860" b="25939"/>
          <a:stretch/>
        </p:blipFill>
        <p:spPr>
          <a:xfrm>
            <a:off x="8408081" y="3657888"/>
            <a:ext cx="1331601" cy="1787524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0C564D4-1740-7E47-A116-4414F5ACD736}"/>
              </a:ext>
            </a:extLst>
          </p:cNvPr>
          <p:cNvCxnSpPr>
            <a:stCxn id="20" idx="0"/>
          </p:cNvCxnSpPr>
          <p:nvPr/>
        </p:nvCxnSpPr>
        <p:spPr>
          <a:xfrm flipH="1" flipV="1">
            <a:off x="5731043" y="2900017"/>
            <a:ext cx="3342839" cy="7578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B360B70-BB7A-F142-A150-A924353D401F}"/>
              </a:ext>
            </a:extLst>
          </p:cNvPr>
          <p:cNvSpPr txBox="1"/>
          <p:nvPr/>
        </p:nvSpPr>
        <p:spPr>
          <a:xfrm>
            <a:off x="861500" y="1585124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Maybe?</a:t>
            </a:r>
          </a:p>
        </p:txBody>
      </p:sp>
    </p:spTree>
    <p:extLst>
      <p:ext uri="{BB962C8B-B14F-4D97-AF65-F5344CB8AC3E}">
        <p14:creationId xmlns:p14="http://schemas.microsoft.com/office/powerpoint/2010/main" val="1989604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F80F-2D39-D241-BF5D-343A9D00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83ECE-210F-AF41-9896-9BDE66EB9B66}"/>
              </a:ext>
            </a:extLst>
          </p:cNvPr>
          <p:cNvSpPr/>
          <p:nvPr/>
        </p:nvSpPr>
        <p:spPr>
          <a:xfrm>
            <a:off x="4975668" y="2356678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Life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A96058C-C420-DA49-9795-7A3CAD6DD879}"/>
              </a:ext>
            </a:extLst>
          </p:cNvPr>
          <p:cNvGrpSpPr/>
          <p:nvPr/>
        </p:nvGrpSpPr>
        <p:grpSpPr>
          <a:xfrm>
            <a:off x="384314" y="3326295"/>
            <a:ext cx="7023652" cy="1537253"/>
            <a:chOff x="384313" y="3326295"/>
            <a:chExt cx="10505221" cy="327328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8807C3A-6681-7C4A-8ABA-13A63AFE11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80" t="3224" r="41211" b="45889"/>
            <a:stretch/>
          </p:blipFill>
          <p:spPr>
            <a:xfrm>
              <a:off x="384313" y="4395304"/>
              <a:ext cx="1656521" cy="220427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5E3BEA-6BC1-464D-A50D-168EB7469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154" t="34327" r="32871" b="5814"/>
            <a:stretch/>
          </p:blipFill>
          <p:spPr>
            <a:xfrm>
              <a:off x="2266121" y="4395304"/>
              <a:ext cx="1980871" cy="220427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CB1ED74-0C37-034C-91C6-FC5B4F8BB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252" r="27174"/>
            <a:stretch/>
          </p:blipFill>
          <p:spPr>
            <a:xfrm>
              <a:off x="4472279" y="4395304"/>
              <a:ext cx="1785943" cy="220427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6B492A-F223-E84D-ACD1-7BA8DC12EA92}"/>
                </a:ext>
              </a:extLst>
            </p:cNvPr>
            <p:cNvSpPr/>
            <p:nvPr/>
          </p:nvSpPr>
          <p:spPr>
            <a:xfrm>
              <a:off x="2501181" y="3326296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922EA30-F01D-4C43-976B-ABAE771F2C1D}"/>
                </a:ext>
              </a:extLst>
            </p:cNvPr>
            <p:cNvSpPr/>
            <p:nvPr/>
          </p:nvSpPr>
          <p:spPr>
            <a:xfrm>
              <a:off x="7888190" y="3326295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Plant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6FFF0E6-F833-8C41-BE7D-E2ED98FAD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32658" y="4395304"/>
              <a:ext cx="1968942" cy="154015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297567A-1E07-0045-B75D-39CB04F7F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36001" y="4395305"/>
              <a:ext cx="2053533" cy="1540150"/>
            </a:xfrm>
            <a:prstGeom prst="rect">
              <a:avLst/>
            </a:prstGeom>
          </p:spPr>
        </p:pic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46166A3-9E63-A24B-AB87-95A474134EDD}"/>
                </a:ext>
              </a:extLst>
            </p:cNvPr>
            <p:cNvCxnSpPr>
              <a:stCxn id="10" idx="0"/>
              <a:endCxn id="8" idx="2"/>
            </p:cNvCxnSpPr>
            <p:nvPr/>
          </p:nvCxnSpPr>
          <p:spPr>
            <a:xfrm flipV="1">
              <a:off x="7517129" y="3869634"/>
              <a:ext cx="1126436" cy="5256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DD73860-6723-D641-8889-615A9CDBCB53}"/>
                </a:ext>
              </a:extLst>
            </p:cNvPr>
            <p:cNvCxnSpPr>
              <a:stCxn id="11" idx="0"/>
              <a:endCxn id="8" idx="2"/>
            </p:cNvCxnSpPr>
            <p:nvPr/>
          </p:nvCxnSpPr>
          <p:spPr>
            <a:xfrm flipH="1" flipV="1">
              <a:off x="8643565" y="3869634"/>
              <a:ext cx="1219203" cy="5256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CCDCF50-D1F4-7C42-817D-F198E85E3903}"/>
                </a:ext>
              </a:extLst>
            </p:cNvPr>
            <p:cNvCxnSpPr>
              <a:stCxn id="5" idx="0"/>
              <a:endCxn id="7" idx="2"/>
            </p:cNvCxnSpPr>
            <p:nvPr/>
          </p:nvCxnSpPr>
          <p:spPr>
            <a:xfrm flipH="1" flipV="1">
              <a:off x="3256556" y="3869635"/>
              <a:ext cx="1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91A9DE5-4A63-6248-9A8A-E9E9F4247EF8}"/>
                </a:ext>
              </a:extLst>
            </p:cNvPr>
            <p:cNvCxnSpPr>
              <a:cxnSpLocks/>
              <a:stCxn id="6" idx="0"/>
              <a:endCxn id="7" idx="2"/>
            </p:cNvCxnSpPr>
            <p:nvPr/>
          </p:nvCxnSpPr>
          <p:spPr>
            <a:xfrm flipH="1" flipV="1">
              <a:off x="3256556" y="3869635"/>
              <a:ext cx="2108695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49EFE3-5D1F-8740-8AED-F2F76E1680C0}"/>
                </a:ext>
              </a:extLst>
            </p:cNvPr>
            <p:cNvCxnSpPr>
              <a:stCxn id="4" idx="0"/>
              <a:endCxn id="7" idx="2"/>
            </p:cNvCxnSpPr>
            <p:nvPr/>
          </p:nvCxnSpPr>
          <p:spPr>
            <a:xfrm flipV="1">
              <a:off x="1212574" y="3869635"/>
              <a:ext cx="2043982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6957CC0-EDB4-C041-8DE3-CA85646EE9A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V="1">
            <a:off x="2304658" y="2900017"/>
            <a:ext cx="3426385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02A8AB-E3AF-B845-B8F1-2CB0112B0C57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5731043" y="2900017"/>
            <a:ext cx="175298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324E65BC-3C38-644D-BA23-F4129E0B5CA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6860" b="25939"/>
          <a:stretch/>
        </p:blipFill>
        <p:spPr>
          <a:xfrm>
            <a:off x="8408081" y="3657888"/>
            <a:ext cx="1331601" cy="178752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BC0F887-EA0E-FC4F-8DB6-ABC71A3DE208}"/>
              </a:ext>
            </a:extLst>
          </p:cNvPr>
          <p:cNvSpPr/>
          <p:nvPr/>
        </p:nvSpPr>
        <p:spPr>
          <a:xfrm>
            <a:off x="7646678" y="2782956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ImmortalLife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3030EF-134A-FD48-8791-2A668149BBBE}"/>
              </a:ext>
            </a:extLst>
          </p:cNvPr>
          <p:cNvCxnSpPr>
            <a:stCxn id="20" idx="0"/>
            <a:endCxn id="22" idx="2"/>
          </p:cNvCxnSpPr>
          <p:nvPr/>
        </p:nvCxnSpPr>
        <p:spPr>
          <a:xfrm flipH="1" flipV="1">
            <a:off x="8402053" y="3326295"/>
            <a:ext cx="671829" cy="331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09C4492-9BD2-F84B-8C26-DE70EB74FD0B}"/>
              </a:ext>
            </a:extLst>
          </p:cNvPr>
          <p:cNvCxnSpPr>
            <a:stCxn id="22" idx="1"/>
            <a:endCxn id="9" idx="3"/>
          </p:cNvCxnSpPr>
          <p:nvPr/>
        </p:nvCxnSpPr>
        <p:spPr>
          <a:xfrm flipH="1" flipV="1">
            <a:off x="6486418" y="2628348"/>
            <a:ext cx="1160260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7CE3EC3-3AAF-1F49-9EF8-5E5F61E986A8}"/>
              </a:ext>
            </a:extLst>
          </p:cNvPr>
          <p:cNvSpPr txBox="1"/>
          <p:nvPr/>
        </p:nvSpPr>
        <p:spPr>
          <a:xfrm>
            <a:off x="861500" y="1585124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Maybe?</a:t>
            </a:r>
          </a:p>
        </p:txBody>
      </p:sp>
    </p:spTree>
    <p:extLst>
      <p:ext uri="{BB962C8B-B14F-4D97-AF65-F5344CB8AC3E}">
        <p14:creationId xmlns:p14="http://schemas.microsoft.com/office/powerpoint/2010/main" val="21594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F80F-2D39-D241-BF5D-343A9D00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83ECE-210F-AF41-9896-9BDE66EB9B66}"/>
              </a:ext>
            </a:extLst>
          </p:cNvPr>
          <p:cNvSpPr/>
          <p:nvPr/>
        </p:nvSpPr>
        <p:spPr>
          <a:xfrm>
            <a:off x="4975668" y="2356678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MortalLife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A96058C-C420-DA49-9795-7A3CAD6DD879}"/>
              </a:ext>
            </a:extLst>
          </p:cNvPr>
          <p:cNvGrpSpPr/>
          <p:nvPr/>
        </p:nvGrpSpPr>
        <p:grpSpPr>
          <a:xfrm>
            <a:off x="384314" y="3326295"/>
            <a:ext cx="7023652" cy="1537253"/>
            <a:chOff x="384313" y="3326295"/>
            <a:chExt cx="10505221" cy="327328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8807C3A-6681-7C4A-8ABA-13A63AFE11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80" t="3224" r="41211" b="45889"/>
            <a:stretch/>
          </p:blipFill>
          <p:spPr>
            <a:xfrm>
              <a:off x="384313" y="4395304"/>
              <a:ext cx="1656521" cy="220427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5E3BEA-6BC1-464D-A50D-168EB7469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154" t="34327" r="32871" b="5814"/>
            <a:stretch/>
          </p:blipFill>
          <p:spPr>
            <a:xfrm>
              <a:off x="2266121" y="4395304"/>
              <a:ext cx="1980871" cy="220427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CB1ED74-0C37-034C-91C6-FC5B4F8BB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252" r="27174"/>
            <a:stretch/>
          </p:blipFill>
          <p:spPr>
            <a:xfrm>
              <a:off x="4472279" y="4395304"/>
              <a:ext cx="1785943" cy="220427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6B492A-F223-E84D-ACD1-7BA8DC12EA92}"/>
                </a:ext>
              </a:extLst>
            </p:cNvPr>
            <p:cNvSpPr/>
            <p:nvPr/>
          </p:nvSpPr>
          <p:spPr>
            <a:xfrm>
              <a:off x="2501181" y="3326296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922EA30-F01D-4C43-976B-ABAE771F2C1D}"/>
                </a:ext>
              </a:extLst>
            </p:cNvPr>
            <p:cNvSpPr/>
            <p:nvPr/>
          </p:nvSpPr>
          <p:spPr>
            <a:xfrm>
              <a:off x="7888190" y="3326295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Plant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6FFF0E6-F833-8C41-BE7D-E2ED98FAD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32658" y="4395304"/>
              <a:ext cx="1968942" cy="154015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297567A-1E07-0045-B75D-39CB04F7F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36001" y="4395305"/>
              <a:ext cx="2053533" cy="1540150"/>
            </a:xfrm>
            <a:prstGeom prst="rect">
              <a:avLst/>
            </a:prstGeom>
          </p:spPr>
        </p:pic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46166A3-9E63-A24B-AB87-95A474134EDD}"/>
                </a:ext>
              </a:extLst>
            </p:cNvPr>
            <p:cNvCxnSpPr>
              <a:stCxn id="10" idx="0"/>
              <a:endCxn id="8" idx="2"/>
            </p:cNvCxnSpPr>
            <p:nvPr/>
          </p:nvCxnSpPr>
          <p:spPr>
            <a:xfrm flipV="1">
              <a:off x="7517129" y="3869634"/>
              <a:ext cx="1126436" cy="5256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DD73860-6723-D641-8889-615A9CDBCB53}"/>
                </a:ext>
              </a:extLst>
            </p:cNvPr>
            <p:cNvCxnSpPr>
              <a:stCxn id="11" idx="0"/>
              <a:endCxn id="8" idx="2"/>
            </p:cNvCxnSpPr>
            <p:nvPr/>
          </p:nvCxnSpPr>
          <p:spPr>
            <a:xfrm flipH="1" flipV="1">
              <a:off x="8643565" y="3869634"/>
              <a:ext cx="1219203" cy="5256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CCDCF50-D1F4-7C42-817D-F198E85E3903}"/>
                </a:ext>
              </a:extLst>
            </p:cNvPr>
            <p:cNvCxnSpPr>
              <a:stCxn id="5" idx="0"/>
              <a:endCxn id="7" idx="2"/>
            </p:cNvCxnSpPr>
            <p:nvPr/>
          </p:nvCxnSpPr>
          <p:spPr>
            <a:xfrm flipH="1" flipV="1">
              <a:off x="3256556" y="3869635"/>
              <a:ext cx="1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91A9DE5-4A63-6248-9A8A-E9E9F4247EF8}"/>
                </a:ext>
              </a:extLst>
            </p:cNvPr>
            <p:cNvCxnSpPr>
              <a:cxnSpLocks/>
              <a:stCxn id="6" idx="0"/>
              <a:endCxn id="7" idx="2"/>
            </p:cNvCxnSpPr>
            <p:nvPr/>
          </p:nvCxnSpPr>
          <p:spPr>
            <a:xfrm flipH="1" flipV="1">
              <a:off x="3256556" y="3869635"/>
              <a:ext cx="2108695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49EFE3-5D1F-8740-8AED-F2F76E1680C0}"/>
                </a:ext>
              </a:extLst>
            </p:cNvPr>
            <p:cNvCxnSpPr>
              <a:stCxn id="4" idx="0"/>
              <a:endCxn id="7" idx="2"/>
            </p:cNvCxnSpPr>
            <p:nvPr/>
          </p:nvCxnSpPr>
          <p:spPr>
            <a:xfrm flipV="1">
              <a:off x="1212574" y="3869635"/>
              <a:ext cx="2043982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6957CC0-EDB4-C041-8DE3-CA85646EE9A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V="1">
            <a:off x="2304658" y="2900017"/>
            <a:ext cx="3426385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02A8AB-E3AF-B845-B8F1-2CB0112B0C57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5731043" y="2900017"/>
            <a:ext cx="175298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324E65BC-3C38-644D-BA23-F4129E0B5CA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6860" b="25939"/>
          <a:stretch/>
        </p:blipFill>
        <p:spPr>
          <a:xfrm>
            <a:off x="8131922" y="2219394"/>
            <a:ext cx="1331601" cy="178752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BC0F887-EA0E-FC4F-8DB6-ABC71A3DE208}"/>
              </a:ext>
            </a:extLst>
          </p:cNvPr>
          <p:cNvSpPr/>
          <p:nvPr/>
        </p:nvSpPr>
        <p:spPr>
          <a:xfrm>
            <a:off x="6313912" y="1136039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Life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3030EF-134A-FD48-8791-2A668149BBBE}"/>
              </a:ext>
            </a:extLst>
          </p:cNvPr>
          <p:cNvCxnSpPr>
            <a:stCxn id="20" idx="0"/>
            <a:endCxn id="22" idx="2"/>
          </p:cNvCxnSpPr>
          <p:nvPr/>
        </p:nvCxnSpPr>
        <p:spPr>
          <a:xfrm flipH="1" flipV="1">
            <a:off x="7069287" y="1679378"/>
            <a:ext cx="1728436" cy="540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7CE3EC3-3AAF-1F49-9EF8-5E5F61E986A8}"/>
              </a:ext>
            </a:extLst>
          </p:cNvPr>
          <p:cNvSpPr txBox="1"/>
          <p:nvPr/>
        </p:nvSpPr>
        <p:spPr>
          <a:xfrm>
            <a:off x="861500" y="1585124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Actually…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99550AF-FC5E-6E4F-BD89-9B34ADDCB676}"/>
              </a:ext>
            </a:extLst>
          </p:cNvPr>
          <p:cNvCxnSpPr>
            <a:stCxn id="9" idx="0"/>
            <a:endCxn id="22" idx="2"/>
          </p:cNvCxnSpPr>
          <p:nvPr/>
        </p:nvCxnSpPr>
        <p:spPr>
          <a:xfrm flipV="1">
            <a:off x="5731043" y="1679378"/>
            <a:ext cx="1338244" cy="677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1282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F8A17-5C0A-C640-AE66-35956BD96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6B12D-4244-7441-8852-6A44E3D1A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\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vs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“Child” classes </a:t>
            </a:r>
            <a:r>
              <a:rPr lang="en-US" b="1" u="sng" dirty="0"/>
              <a:t>must</a:t>
            </a:r>
            <a:r>
              <a:rPr lang="en-US" dirty="0"/>
              <a:t> have the same functionality as their parents</a:t>
            </a:r>
          </a:p>
          <a:p>
            <a:r>
              <a:rPr lang="en-US" dirty="0"/>
              <a:t>They can have more functions or do things differently, but the method must still do as described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F29172-1391-0D4B-9313-68CE79106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160589"/>
            <a:ext cx="4533900" cy="2921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B89AF2-6C58-DB46-BB0A-500FE53B6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783" y="2655889"/>
            <a:ext cx="44196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09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D58B4-EBE1-894F-A5A5-FECB440E9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are interfaces &amp; abstract classes used?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3C2FA-B6E7-F544-B76B-9B847002F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functionality with different implementations to classes</a:t>
            </a:r>
          </a:p>
          <a:p>
            <a:endParaRPr lang="en-US" dirty="0"/>
          </a:p>
          <a:p>
            <a:r>
              <a:rPr lang="en-US" dirty="0"/>
              <a:t>Common use case: Want to log all actions to a text file</a:t>
            </a:r>
          </a:p>
        </p:txBody>
      </p:sp>
    </p:spTree>
    <p:extLst>
      <p:ext uri="{BB962C8B-B14F-4D97-AF65-F5344CB8AC3E}">
        <p14:creationId xmlns:p14="http://schemas.microsoft.com/office/powerpoint/2010/main" val="1712281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F80F-2D39-D241-BF5D-343A9D00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83ECE-210F-AF41-9896-9BDE66EB9B66}"/>
              </a:ext>
            </a:extLst>
          </p:cNvPr>
          <p:cNvSpPr/>
          <p:nvPr/>
        </p:nvSpPr>
        <p:spPr>
          <a:xfrm>
            <a:off x="4975668" y="2356678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MortalLife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A96058C-C420-DA49-9795-7A3CAD6DD879}"/>
              </a:ext>
            </a:extLst>
          </p:cNvPr>
          <p:cNvGrpSpPr/>
          <p:nvPr/>
        </p:nvGrpSpPr>
        <p:grpSpPr>
          <a:xfrm>
            <a:off x="384314" y="3326295"/>
            <a:ext cx="7023652" cy="1537253"/>
            <a:chOff x="384313" y="3326295"/>
            <a:chExt cx="10505221" cy="327328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8807C3A-6681-7C4A-8ABA-13A63AFE11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80" t="3224" r="41211" b="45889"/>
            <a:stretch/>
          </p:blipFill>
          <p:spPr>
            <a:xfrm>
              <a:off x="384313" y="4395304"/>
              <a:ext cx="1656521" cy="220427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5E3BEA-6BC1-464D-A50D-168EB7469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154" t="34327" r="32871" b="5814"/>
            <a:stretch/>
          </p:blipFill>
          <p:spPr>
            <a:xfrm>
              <a:off x="2266121" y="4395304"/>
              <a:ext cx="1980871" cy="220427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CB1ED74-0C37-034C-91C6-FC5B4F8BB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252" r="27174"/>
            <a:stretch/>
          </p:blipFill>
          <p:spPr>
            <a:xfrm>
              <a:off x="4472279" y="4395304"/>
              <a:ext cx="1785943" cy="220427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6B492A-F223-E84D-ACD1-7BA8DC12EA92}"/>
                </a:ext>
              </a:extLst>
            </p:cNvPr>
            <p:cNvSpPr/>
            <p:nvPr/>
          </p:nvSpPr>
          <p:spPr>
            <a:xfrm>
              <a:off x="2501181" y="3326296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922EA30-F01D-4C43-976B-ABAE771F2C1D}"/>
                </a:ext>
              </a:extLst>
            </p:cNvPr>
            <p:cNvSpPr/>
            <p:nvPr/>
          </p:nvSpPr>
          <p:spPr>
            <a:xfrm>
              <a:off x="7888190" y="3326295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Plant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6FFF0E6-F833-8C41-BE7D-E2ED98FAD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32658" y="4395304"/>
              <a:ext cx="1968942" cy="154015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297567A-1E07-0045-B75D-39CB04F7F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36001" y="4395305"/>
              <a:ext cx="2053533" cy="1540150"/>
            </a:xfrm>
            <a:prstGeom prst="rect">
              <a:avLst/>
            </a:prstGeom>
          </p:spPr>
        </p:pic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46166A3-9E63-A24B-AB87-95A474134EDD}"/>
                </a:ext>
              </a:extLst>
            </p:cNvPr>
            <p:cNvCxnSpPr>
              <a:stCxn id="10" idx="0"/>
              <a:endCxn id="8" idx="2"/>
            </p:cNvCxnSpPr>
            <p:nvPr/>
          </p:nvCxnSpPr>
          <p:spPr>
            <a:xfrm flipV="1">
              <a:off x="7517129" y="3869634"/>
              <a:ext cx="1126436" cy="5256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DD73860-6723-D641-8889-615A9CDBCB53}"/>
                </a:ext>
              </a:extLst>
            </p:cNvPr>
            <p:cNvCxnSpPr>
              <a:stCxn id="11" idx="0"/>
              <a:endCxn id="8" idx="2"/>
            </p:cNvCxnSpPr>
            <p:nvPr/>
          </p:nvCxnSpPr>
          <p:spPr>
            <a:xfrm flipH="1" flipV="1">
              <a:off x="8643565" y="3869634"/>
              <a:ext cx="1219203" cy="5256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CCDCF50-D1F4-7C42-817D-F198E85E3903}"/>
                </a:ext>
              </a:extLst>
            </p:cNvPr>
            <p:cNvCxnSpPr>
              <a:stCxn id="5" idx="0"/>
              <a:endCxn id="7" idx="2"/>
            </p:cNvCxnSpPr>
            <p:nvPr/>
          </p:nvCxnSpPr>
          <p:spPr>
            <a:xfrm flipH="1" flipV="1">
              <a:off x="3256556" y="3869635"/>
              <a:ext cx="1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91A9DE5-4A63-6248-9A8A-E9E9F4247EF8}"/>
                </a:ext>
              </a:extLst>
            </p:cNvPr>
            <p:cNvCxnSpPr>
              <a:cxnSpLocks/>
              <a:stCxn id="6" idx="0"/>
              <a:endCxn id="7" idx="2"/>
            </p:cNvCxnSpPr>
            <p:nvPr/>
          </p:nvCxnSpPr>
          <p:spPr>
            <a:xfrm flipH="1" flipV="1">
              <a:off x="3256556" y="3869635"/>
              <a:ext cx="2108695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49EFE3-5D1F-8740-8AED-F2F76E1680C0}"/>
                </a:ext>
              </a:extLst>
            </p:cNvPr>
            <p:cNvCxnSpPr>
              <a:stCxn id="4" idx="0"/>
              <a:endCxn id="7" idx="2"/>
            </p:cNvCxnSpPr>
            <p:nvPr/>
          </p:nvCxnSpPr>
          <p:spPr>
            <a:xfrm flipV="1">
              <a:off x="1212574" y="3869635"/>
              <a:ext cx="2043982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6957CC0-EDB4-C041-8DE3-CA85646EE9A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V="1">
            <a:off x="2304658" y="2900017"/>
            <a:ext cx="3426385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02A8AB-E3AF-B845-B8F1-2CB0112B0C57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5731043" y="2900017"/>
            <a:ext cx="175298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324E65BC-3C38-644D-BA23-F4129E0B5CA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6860" b="25939"/>
          <a:stretch/>
        </p:blipFill>
        <p:spPr>
          <a:xfrm>
            <a:off x="8131922" y="2219394"/>
            <a:ext cx="1331601" cy="178752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BC0F887-EA0E-FC4F-8DB6-ABC71A3DE208}"/>
              </a:ext>
            </a:extLst>
          </p:cNvPr>
          <p:cNvSpPr/>
          <p:nvPr/>
        </p:nvSpPr>
        <p:spPr>
          <a:xfrm>
            <a:off x="6313912" y="1136039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Life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F3030EF-134A-FD48-8791-2A668149BBBE}"/>
              </a:ext>
            </a:extLst>
          </p:cNvPr>
          <p:cNvCxnSpPr>
            <a:stCxn id="20" idx="0"/>
            <a:endCxn id="22" idx="2"/>
          </p:cNvCxnSpPr>
          <p:nvPr/>
        </p:nvCxnSpPr>
        <p:spPr>
          <a:xfrm flipH="1" flipV="1">
            <a:off x="7069287" y="1679378"/>
            <a:ext cx="1728436" cy="540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99550AF-FC5E-6E4F-BD89-9B34ADDCB676}"/>
              </a:ext>
            </a:extLst>
          </p:cNvPr>
          <p:cNvCxnSpPr>
            <a:stCxn id="9" idx="0"/>
            <a:endCxn id="22" idx="2"/>
          </p:cNvCxnSpPr>
          <p:nvPr/>
        </p:nvCxnSpPr>
        <p:spPr>
          <a:xfrm flipV="1">
            <a:off x="5731043" y="1679378"/>
            <a:ext cx="1338244" cy="677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D991CBF-C26B-2144-9936-21A1EAB39B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29599" y="5247370"/>
            <a:ext cx="3481823" cy="1317978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9065C45-1AA4-5642-838D-09698C646E42}"/>
              </a:ext>
            </a:extLst>
          </p:cNvPr>
          <p:cNvSpPr/>
          <p:nvPr/>
        </p:nvSpPr>
        <p:spPr>
          <a:xfrm>
            <a:off x="7048661" y="5615864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4DD9D5-B274-E245-8D0B-D6E09F7D8D77}"/>
              </a:ext>
            </a:extLst>
          </p:cNvPr>
          <p:cNvCxnSpPr>
            <a:stCxn id="11" idx="2"/>
            <a:endCxn id="24" idx="0"/>
          </p:cNvCxnSpPr>
          <p:nvPr/>
        </p:nvCxnSpPr>
        <p:spPr>
          <a:xfrm>
            <a:off x="6721484" y="4551650"/>
            <a:ext cx="1082552" cy="1064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1712952-37DA-5A4A-9FA7-96EB03934CB0}"/>
              </a:ext>
            </a:extLst>
          </p:cNvPr>
          <p:cNvSpPr txBox="1"/>
          <p:nvPr/>
        </p:nvSpPr>
        <p:spPr>
          <a:xfrm>
            <a:off x="6776425" y="4840387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Log.log</a:t>
            </a:r>
            <a:r>
              <a:rPr lang="en-US" dirty="0"/>
              <a:t>()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77C8C62-2472-344B-BA4E-0AA30FBC68CC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5153221" y="4551650"/>
            <a:ext cx="1916066" cy="1403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FDF4815-32AD-D043-9E7D-E4C38633FFE0}"/>
              </a:ext>
            </a:extLst>
          </p:cNvPr>
          <p:cNvSpPr txBox="1"/>
          <p:nvPr/>
        </p:nvSpPr>
        <p:spPr>
          <a:xfrm>
            <a:off x="5803690" y="5083757"/>
            <a:ext cx="1101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Log.log</a:t>
            </a:r>
            <a:r>
              <a:rPr lang="en-US" dirty="0"/>
              <a:t>()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F8D4913-A3A4-D145-AC3E-C797223FF36C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3714503" y="4863548"/>
            <a:ext cx="3382132" cy="1085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21AB01E-4AF2-124D-A53D-70B06EA39F23}"/>
              </a:ext>
            </a:extLst>
          </p:cNvPr>
          <p:cNvSpPr txBox="1"/>
          <p:nvPr/>
        </p:nvSpPr>
        <p:spPr>
          <a:xfrm>
            <a:off x="4451966" y="4975299"/>
            <a:ext cx="1101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Log.log</a:t>
            </a:r>
            <a:r>
              <a:rPr lang="en-US" dirty="0"/>
              <a:t>()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C350BA-9D61-DA41-8F82-4C4B0870A85B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2304658" y="4863548"/>
            <a:ext cx="4772419" cy="11907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E47A84F-CF4F-3F46-8EC7-C252297E8DD9}"/>
              </a:ext>
            </a:extLst>
          </p:cNvPr>
          <p:cNvSpPr txBox="1"/>
          <p:nvPr/>
        </p:nvSpPr>
        <p:spPr>
          <a:xfrm>
            <a:off x="3059485" y="4975299"/>
            <a:ext cx="1101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Log.log</a:t>
            </a:r>
            <a:r>
              <a:rPr lang="en-US" dirty="0"/>
              <a:t>()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84BCC18-0162-F045-9B69-0264C094CB63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938078" y="4863548"/>
            <a:ext cx="6110583" cy="11907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F3669FD-F6B6-EE4B-A048-45A851286005}"/>
              </a:ext>
            </a:extLst>
          </p:cNvPr>
          <p:cNvSpPr txBox="1"/>
          <p:nvPr/>
        </p:nvSpPr>
        <p:spPr>
          <a:xfrm>
            <a:off x="2083130" y="5197036"/>
            <a:ext cx="1101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Log.log</a:t>
            </a:r>
            <a:r>
              <a:rPr lang="en-US" dirty="0"/>
              <a:t>()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C6A9C60-F794-6F42-B05B-7B25F922D575}"/>
              </a:ext>
            </a:extLst>
          </p:cNvPr>
          <p:cNvCxnSpPr>
            <a:stCxn id="20" idx="2"/>
            <a:endCxn id="24" idx="0"/>
          </p:cNvCxnSpPr>
          <p:nvPr/>
        </p:nvCxnSpPr>
        <p:spPr>
          <a:xfrm flipH="1">
            <a:off x="7804036" y="4006918"/>
            <a:ext cx="993687" cy="1608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4884ADA-F8AD-BB49-86EC-6436AE65B487}"/>
              </a:ext>
            </a:extLst>
          </p:cNvPr>
          <p:cNvSpPr txBox="1"/>
          <p:nvPr/>
        </p:nvSpPr>
        <p:spPr>
          <a:xfrm>
            <a:off x="7870386" y="4326687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Log.log</a:t>
            </a:r>
            <a:r>
              <a:rPr lang="en-US" dirty="0"/>
              <a:t>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209292-31EB-8741-9F00-05695B669864}"/>
              </a:ext>
            </a:extLst>
          </p:cNvPr>
          <p:cNvSpPr txBox="1"/>
          <p:nvPr/>
        </p:nvSpPr>
        <p:spPr>
          <a:xfrm>
            <a:off x="651134" y="1432812"/>
            <a:ext cx="3166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identify each object?</a:t>
            </a:r>
          </a:p>
        </p:txBody>
      </p:sp>
    </p:spTree>
    <p:extLst>
      <p:ext uri="{BB962C8B-B14F-4D97-AF65-F5344CB8AC3E}">
        <p14:creationId xmlns:p14="http://schemas.microsoft.com/office/powerpoint/2010/main" val="3472081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9F80F-2D39-D241-BF5D-343A9D00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83ECE-210F-AF41-9896-9BDE66EB9B66}"/>
              </a:ext>
            </a:extLst>
          </p:cNvPr>
          <p:cNvSpPr/>
          <p:nvPr/>
        </p:nvSpPr>
        <p:spPr>
          <a:xfrm>
            <a:off x="4975668" y="2356678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MortalLife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A96058C-C420-DA49-9795-7A3CAD6DD879}"/>
              </a:ext>
            </a:extLst>
          </p:cNvPr>
          <p:cNvGrpSpPr/>
          <p:nvPr/>
        </p:nvGrpSpPr>
        <p:grpSpPr>
          <a:xfrm>
            <a:off x="384314" y="3326295"/>
            <a:ext cx="7023652" cy="1537253"/>
            <a:chOff x="384313" y="3326295"/>
            <a:chExt cx="10505221" cy="327328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8807C3A-6681-7C4A-8ABA-13A63AFE11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80" t="3224" r="41211" b="45889"/>
            <a:stretch/>
          </p:blipFill>
          <p:spPr>
            <a:xfrm>
              <a:off x="384313" y="4395304"/>
              <a:ext cx="1656521" cy="220427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5E3BEA-6BC1-464D-A50D-168EB7469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154" t="34327" r="32871" b="5814"/>
            <a:stretch/>
          </p:blipFill>
          <p:spPr>
            <a:xfrm>
              <a:off x="2266121" y="4395304"/>
              <a:ext cx="1980871" cy="220427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CB1ED74-0C37-034C-91C6-FC5B4F8BB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252" r="27174"/>
            <a:stretch/>
          </p:blipFill>
          <p:spPr>
            <a:xfrm>
              <a:off x="4472279" y="4395304"/>
              <a:ext cx="1785943" cy="220427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6B492A-F223-E84D-ACD1-7BA8DC12EA92}"/>
                </a:ext>
              </a:extLst>
            </p:cNvPr>
            <p:cNvSpPr/>
            <p:nvPr/>
          </p:nvSpPr>
          <p:spPr>
            <a:xfrm>
              <a:off x="2501181" y="3326296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922EA30-F01D-4C43-976B-ABAE771F2C1D}"/>
                </a:ext>
              </a:extLst>
            </p:cNvPr>
            <p:cNvSpPr/>
            <p:nvPr/>
          </p:nvSpPr>
          <p:spPr>
            <a:xfrm>
              <a:off x="7888190" y="3326295"/>
              <a:ext cx="1510750" cy="5433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Plant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6FFF0E6-F833-8C41-BE7D-E2ED98FAD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32658" y="4395304"/>
              <a:ext cx="1968942" cy="154015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297567A-1E07-0045-B75D-39CB04F7F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36001" y="4395305"/>
              <a:ext cx="2053533" cy="1540150"/>
            </a:xfrm>
            <a:prstGeom prst="rect">
              <a:avLst/>
            </a:prstGeom>
          </p:spPr>
        </p:pic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46166A3-9E63-A24B-AB87-95A474134EDD}"/>
                </a:ext>
              </a:extLst>
            </p:cNvPr>
            <p:cNvCxnSpPr>
              <a:stCxn id="10" idx="0"/>
              <a:endCxn id="8" idx="2"/>
            </p:cNvCxnSpPr>
            <p:nvPr/>
          </p:nvCxnSpPr>
          <p:spPr>
            <a:xfrm flipV="1">
              <a:off x="7517129" y="3869634"/>
              <a:ext cx="1126436" cy="5256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DD73860-6723-D641-8889-615A9CDBCB53}"/>
                </a:ext>
              </a:extLst>
            </p:cNvPr>
            <p:cNvCxnSpPr>
              <a:stCxn id="11" idx="0"/>
              <a:endCxn id="8" idx="2"/>
            </p:cNvCxnSpPr>
            <p:nvPr/>
          </p:nvCxnSpPr>
          <p:spPr>
            <a:xfrm flipH="1" flipV="1">
              <a:off x="8643565" y="3869634"/>
              <a:ext cx="1219203" cy="5256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CCDCF50-D1F4-7C42-817D-F198E85E3903}"/>
                </a:ext>
              </a:extLst>
            </p:cNvPr>
            <p:cNvCxnSpPr>
              <a:stCxn id="5" idx="0"/>
              <a:endCxn id="7" idx="2"/>
            </p:cNvCxnSpPr>
            <p:nvPr/>
          </p:nvCxnSpPr>
          <p:spPr>
            <a:xfrm flipH="1" flipV="1">
              <a:off x="3256556" y="3869635"/>
              <a:ext cx="1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91A9DE5-4A63-6248-9A8A-E9E9F4247EF8}"/>
                </a:ext>
              </a:extLst>
            </p:cNvPr>
            <p:cNvCxnSpPr>
              <a:cxnSpLocks/>
              <a:stCxn id="6" idx="0"/>
              <a:endCxn id="7" idx="2"/>
            </p:cNvCxnSpPr>
            <p:nvPr/>
          </p:nvCxnSpPr>
          <p:spPr>
            <a:xfrm flipH="1" flipV="1">
              <a:off x="3256556" y="3869635"/>
              <a:ext cx="2108695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49EFE3-5D1F-8740-8AED-F2F76E1680C0}"/>
                </a:ext>
              </a:extLst>
            </p:cNvPr>
            <p:cNvCxnSpPr>
              <a:stCxn id="4" idx="0"/>
              <a:endCxn id="7" idx="2"/>
            </p:cNvCxnSpPr>
            <p:nvPr/>
          </p:nvCxnSpPr>
          <p:spPr>
            <a:xfrm flipV="1">
              <a:off x="1212574" y="3869635"/>
              <a:ext cx="2043982" cy="5256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6957CC0-EDB4-C041-8DE3-CA85646EE9AC}"/>
              </a:ext>
            </a:extLst>
          </p:cNvPr>
          <p:cNvCxnSpPr>
            <a:cxnSpLocks/>
            <a:stCxn id="7" idx="0"/>
            <a:endCxn id="9" idx="2"/>
          </p:cNvCxnSpPr>
          <p:nvPr/>
        </p:nvCxnSpPr>
        <p:spPr>
          <a:xfrm flipV="1">
            <a:off x="2304658" y="2900017"/>
            <a:ext cx="3426385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202A8AB-E3AF-B845-B8F1-2CB0112B0C57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5731043" y="2900017"/>
            <a:ext cx="175298" cy="426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EBC0F887-EA0E-FC4F-8DB6-ABC71A3DE208}"/>
              </a:ext>
            </a:extLst>
          </p:cNvPr>
          <p:cNvSpPr/>
          <p:nvPr/>
        </p:nvSpPr>
        <p:spPr>
          <a:xfrm>
            <a:off x="3802159" y="864958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Life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99550AF-FC5E-6E4F-BD89-9B34ADDCB676}"/>
              </a:ext>
            </a:extLst>
          </p:cNvPr>
          <p:cNvCxnSpPr>
            <a:stCxn id="9" idx="0"/>
            <a:endCxn id="22" idx="2"/>
          </p:cNvCxnSpPr>
          <p:nvPr/>
        </p:nvCxnSpPr>
        <p:spPr>
          <a:xfrm flipH="1" flipV="1">
            <a:off x="4557534" y="1408297"/>
            <a:ext cx="1173509" cy="9483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4DD9D5-B274-E245-8D0B-D6E09F7D8D77}"/>
              </a:ext>
            </a:extLst>
          </p:cNvPr>
          <p:cNvCxnSpPr>
            <a:stCxn id="11" idx="2"/>
            <a:endCxn id="24" idx="0"/>
          </p:cNvCxnSpPr>
          <p:nvPr/>
        </p:nvCxnSpPr>
        <p:spPr>
          <a:xfrm>
            <a:off x="6721484" y="4551650"/>
            <a:ext cx="731538" cy="1042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1712952-37DA-5A4A-9FA7-96EB03934CB0}"/>
              </a:ext>
            </a:extLst>
          </p:cNvPr>
          <p:cNvSpPr txBox="1"/>
          <p:nvPr/>
        </p:nvSpPr>
        <p:spPr>
          <a:xfrm>
            <a:off x="6776425" y="4840387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Log.log</a:t>
            </a:r>
            <a:r>
              <a:rPr lang="en-US" dirty="0"/>
              <a:t>()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77C8C62-2472-344B-BA4E-0AA30FBC68CC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5153221" y="4551650"/>
            <a:ext cx="1916066" cy="1403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FDF4815-32AD-D043-9E7D-E4C38633FFE0}"/>
              </a:ext>
            </a:extLst>
          </p:cNvPr>
          <p:cNvSpPr txBox="1"/>
          <p:nvPr/>
        </p:nvSpPr>
        <p:spPr>
          <a:xfrm>
            <a:off x="5803690" y="5083757"/>
            <a:ext cx="1101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Log.log</a:t>
            </a:r>
            <a:r>
              <a:rPr lang="en-US" dirty="0"/>
              <a:t>()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F8D4913-A3A4-D145-AC3E-C797223FF36C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3714503" y="4863548"/>
            <a:ext cx="3382132" cy="1085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21AB01E-4AF2-124D-A53D-70B06EA39F23}"/>
              </a:ext>
            </a:extLst>
          </p:cNvPr>
          <p:cNvSpPr txBox="1"/>
          <p:nvPr/>
        </p:nvSpPr>
        <p:spPr>
          <a:xfrm>
            <a:off x="4451966" y="4975299"/>
            <a:ext cx="1101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Log.log</a:t>
            </a:r>
            <a:r>
              <a:rPr lang="en-US" dirty="0"/>
              <a:t>()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2C350BA-9D61-DA41-8F82-4C4B0870A85B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2304658" y="4863548"/>
            <a:ext cx="4772419" cy="11907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E47A84F-CF4F-3F46-8EC7-C252297E8DD9}"/>
              </a:ext>
            </a:extLst>
          </p:cNvPr>
          <p:cNvSpPr txBox="1"/>
          <p:nvPr/>
        </p:nvSpPr>
        <p:spPr>
          <a:xfrm>
            <a:off x="3059485" y="4975299"/>
            <a:ext cx="1101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Log.log</a:t>
            </a:r>
            <a:r>
              <a:rPr lang="en-US" dirty="0"/>
              <a:t>()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84BCC18-0162-F045-9B69-0264C094CB63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938078" y="4863548"/>
            <a:ext cx="6110583" cy="11907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F3669FD-F6B6-EE4B-A048-45A851286005}"/>
              </a:ext>
            </a:extLst>
          </p:cNvPr>
          <p:cNvSpPr txBox="1"/>
          <p:nvPr/>
        </p:nvSpPr>
        <p:spPr>
          <a:xfrm>
            <a:off x="2083130" y="5197036"/>
            <a:ext cx="1101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Log.log</a:t>
            </a:r>
            <a:r>
              <a:rPr lang="en-US" dirty="0"/>
              <a:t>()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24C85AA9-8DCC-204C-988A-6F229E076F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55146" y="498014"/>
            <a:ext cx="4536525" cy="3869389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C6138B02-AAF4-C948-A85C-79B647FA8BD7}"/>
              </a:ext>
            </a:extLst>
          </p:cNvPr>
          <p:cNvSpPr txBox="1"/>
          <p:nvPr/>
        </p:nvSpPr>
        <p:spPr>
          <a:xfrm>
            <a:off x="4717553" y="951962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implements </a:t>
            </a:r>
            <a:r>
              <a:rPr lang="en-US" dirty="0" err="1"/>
              <a:t>Loggable</a:t>
            </a:r>
            <a:endParaRPr lang="en-US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1716015-F7EC-8144-85D8-7E2039B9B2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4168" y="4669589"/>
            <a:ext cx="3887363" cy="1849415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9065C45-1AA4-5642-838D-09698C646E42}"/>
              </a:ext>
            </a:extLst>
          </p:cNvPr>
          <p:cNvSpPr/>
          <p:nvPr/>
        </p:nvSpPr>
        <p:spPr>
          <a:xfrm>
            <a:off x="6697647" y="5594297"/>
            <a:ext cx="151075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069540D1-6C04-9D44-AAB6-9AAE71D9B9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1288" y="5683429"/>
            <a:ext cx="34544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990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557D6-0BEE-48E7-B018-FC492F68F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of 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7C168-7E63-44A4-89ED-B3E1A7CB1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Easy to add new features</a:t>
            </a:r>
          </a:p>
          <a:p>
            <a:r>
              <a:rPr lang="en-GB" dirty="0"/>
              <a:t>Break code into more manageable chunks (more on this during next week’s tutorial)</a:t>
            </a:r>
          </a:p>
          <a:p>
            <a:r>
              <a:rPr lang="en-GB" dirty="0"/>
              <a:t>Increase reusability</a:t>
            </a:r>
          </a:p>
        </p:txBody>
      </p:sp>
    </p:spTree>
    <p:extLst>
      <p:ext uri="{BB962C8B-B14F-4D97-AF65-F5344CB8AC3E}">
        <p14:creationId xmlns:p14="http://schemas.microsoft.com/office/powerpoint/2010/main" val="4094548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03688-2E7D-6E41-9B67-770178D96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B8C2C-89CB-2A41-AD5A-089D31510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 to simulate life</a:t>
            </a:r>
          </a:p>
          <a:p>
            <a:r>
              <a:rPr lang="en-US" dirty="0"/>
              <a:t>Plants and Animals</a:t>
            </a:r>
          </a:p>
        </p:txBody>
      </p:sp>
    </p:spTree>
    <p:extLst>
      <p:ext uri="{BB962C8B-B14F-4D97-AF65-F5344CB8AC3E}">
        <p14:creationId xmlns:p14="http://schemas.microsoft.com/office/powerpoint/2010/main" val="1448215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C67F3-6720-E24B-89BC-E6AB4F7E5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801A1-E157-124A-9058-259FC1CEA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very hard about names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Names of classes, variables, and methods</a:t>
            </a:r>
          </a:p>
          <a:p>
            <a:r>
              <a:rPr lang="en-US" dirty="0"/>
              <a:t>In 6 months time, can you understand your own code </a:t>
            </a:r>
            <a:r>
              <a:rPr lang="en-US" b="1" u="sng" dirty="0"/>
              <a:t>easily</a:t>
            </a:r>
            <a:r>
              <a:rPr lang="en-US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C9B133-AB49-6C43-A8D5-24F5AB767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26" y="2578506"/>
            <a:ext cx="8501022" cy="165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12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755F3-0B07-0B46-A8AC-A0C89077F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Step: Identify Nouns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02D99-CBFF-764E-A510-E992DC201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/>
              <a:t>Plant</a:t>
            </a:r>
            <a:r>
              <a:rPr lang="en-US" dirty="0"/>
              <a:t>s and </a:t>
            </a:r>
            <a:r>
              <a:rPr lang="en-US" u="sng" dirty="0"/>
              <a:t>Animal</a:t>
            </a:r>
            <a:r>
              <a:rPr lang="en-US" dirty="0"/>
              <a:t>s</a:t>
            </a:r>
          </a:p>
          <a:p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317927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7C8AC-F4AB-274A-ABA0-3FC0C7382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classes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95A8EA-8EBB-8441-B18A-81881D395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5827" y="1930400"/>
            <a:ext cx="6670433" cy="357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755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45E61-F7B2-F048-BBE1-C14E3549D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 common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57CFE-5CC1-E448-9730-1807A7131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D.R.Y. (Don’t Repeat Yourself)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5EC1B0-1E05-A24B-A9C8-872DF61AC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369" y="3158462"/>
            <a:ext cx="4902200" cy="2882900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FCD7BAE6-D30B-E14A-9AB3-2667EBCB7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526" y="3158462"/>
            <a:ext cx="5381414" cy="288290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8E9DB067-828B-9146-8448-416ABC1D2120}"/>
              </a:ext>
            </a:extLst>
          </p:cNvPr>
          <p:cNvSpPr/>
          <p:nvPr/>
        </p:nvSpPr>
        <p:spPr>
          <a:xfrm>
            <a:off x="5804452" y="4320209"/>
            <a:ext cx="596348" cy="5698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88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34B25-E0D4-0740-A2AC-0183D080F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(Possible) Main Program Loop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FAFC18-7C20-D744-9B0F-978D0733B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2311435"/>
            <a:ext cx="4628203" cy="304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178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C697E-EC02-B54E-84D2-434AACAF6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do better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31970-E5E2-7C46-BCD0-A349926B5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inheritance to make things easier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9666F9-7935-5442-B864-B74336DCD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922380"/>
            <a:ext cx="4597400" cy="260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76B9DF-5F9C-6C48-940E-95293C5BD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8472" y="3372953"/>
            <a:ext cx="3613836" cy="174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69349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{ABA5C6C6-9C26-C740-BEFF-F22A9C9BC122}tf10001060</Template>
  <TotalTime>98</TotalTime>
  <Words>387</Words>
  <Application>Microsoft Macintosh PowerPoint</Application>
  <PresentationFormat>Widescreen</PresentationFormat>
  <Paragraphs>119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Trebuchet MS</vt:lpstr>
      <vt:lpstr>Wingdings 3</vt:lpstr>
      <vt:lpstr>Facet</vt:lpstr>
      <vt:lpstr>Tutorial 1 Extra Notes</vt:lpstr>
      <vt:lpstr>Aims of OOP</vt:lpstr>
      <vt:lpstr>Scenario</vt:lpstr>
      <vt:lpstr>Names</vt:lpstr>
      <vt:lpstr>First Step: Identify Nouns</vt:lpstr>
      <vt:lpstr>Create classes</vt:lpstr>
      <vt:lpstr>Combine common elements</vt:lpstr>
      <vt:lpstr>(Possible) Main Program Loop</vt:lpstr>
      <vt:lpstr>We can do better</vt:lpstr>
      <vt:lpstr>Add more methods</vt:lpstr>
      <vt:lpstr>Class Diagram</vt:lpstr>
      <vt:lpstr>New Feature</vt:lpstr>
      <vt:lpstr>Class Diagram</vt:lpstr>
      <vt:lpstr>Class Diagram</vt:lpstr>
      <vt:lpstr>Class Diagram</vt:lpstr>
      <vt:lpstr>Why?</vt:lpstr>
      <vt:lpstr>When are interfaces &amp; abstract classes used?</vt:lpstr>
      <vt:lpstr>Class Diagram</vt:lpstr>
      <vt:lpstr>Class Diagram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1 Extra Notes</dc:title>
  <dc:creator>Jeremy Lim Yu Xuan</dc:creator>
  <cp:lastModifiedBy>Jeremy Lim Yu Xuan</cp:lastModifiedBy>
  <cp:revision>24</cp:revision>
  <dcterms:created xsi:type="dcterms:W3CDTF">2018-08-29T07:30:56Z</dcterms:created>
  <dcterms:modified xsi:type="dcterms:W3CDTF">2018-08-30T04:49:45Z</dcterms:modified>
</cp:coreProperties>
</file>

<file path=docProps/thumbnail.jpeg>
</file>